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B32"/>
    <a:srgbClr val="363D48"/>
    <a:srgbClr val="4A5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D4333-8765-4373-994B-B2C4CD30C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5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38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8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80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36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1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25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08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4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88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02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0211F-5DAB-494F-AF3E-16B93A60ABC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36F46-D373-4305-8DD8-28FCC05803E0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11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9BE6E-42CD-4DE4-B5B6-5BCA9FB33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81" y="2235200"/>
            <a:ext cx="8314459" cy="238760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ru-RU" sz="6600" b="1" dirty="0">
                <a:gradFill flip="none" rotWithShape="1">
                  <a:gsLst>
                    <a:gs pos="0">
                      <a:srgbClr val="4A5362"/>
                    </a:gs>
                    <a:gs pos="100000">
                      <a:srgbClr val="262B32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Западноевропейская философия эпохи Возрождения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18CC3-74C3-490A-AD08-65AA5BB9928A}"/>
              </a:ext>
            </a:extLst>
          </p:cNvPr>
          <p:cNvSpPr txBox="1"/>
          <p:nvPr/>
        </p:nvSpPr>
        <p:spPr>
          <a:xfrm>
            <a:off x="1690855" y="169183"/>
            <a:ext cx="68528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2185C5"/>
                </a:solidFill>
              </a:rPr>
              <a:t>Федеральное государственное образовательное бюджетное учреждение высшего образования </a:t>
            </a:r>
            <a:endParaRPr lang="en-US" dirty="0">
              <a:solidFill>
                <a:srgbClr val="2185C5"/>
              </a:solidFill>
            </a:endParaRPr>
          </a:p>
          <a:p>
            <a:pPr algn="ctr"/>
            <a:r>
              <a:rPr lang="ru-RU" dirty="0">
                <a:solidFill>
                  <a:srgbClr val="2185C5"/>
                </a:solidFill>
              </a:rPr>
              <a:t>«ФИНАНСОВЫЙ УНИВЕРСИТЕТ ПРИ ПРАВИТЕЛЬСТВЕ РОССИЙСКОЙ ФЕДЕРАЦИИ» (ФИНАНСОВЫЙ УНИВЕРСИТЕТ)</a:t>
            </a:r>
          </a:p>
        </p:txBody>
      </p:sp>
      <p:pic>
        <p:nvPicPr>
          <p:cNvPr id="4" name="Picture 4" descr="Страницы - Медиафайлы">
            <a:extLst>
              <a:ext uri="{FF2B5EF4-FFF2-40B4-BE49-F238E27FC236}">
                <a16:creationId xmlns:a16="http://schemas.microsoft.com/office/drawing/2014/main" id="{B670BC00-E0D1-44D9-BD45-DB5FBBC3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55" y="307837"/>
            <a:ext cx="2876072" cy="106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3FAEE6C6-5942-49C0-B4A8-0DD86E379D9B}"/>
              </a:ext>
            </a:extLst>
          </p:cNvPr>
          <p:cNvSpPr/>
          <p:nvPr/>
        </p:nvSpPr>
        <p:spPr>
          <a:xfrm>
            <a:off x="4935349" y="57368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914400"/>
            <a:r>
              <a:rPr lang="ru-RU" dirty="0">
                <a:cs typeface="Aharoni" panose="02010803020104030203" pitchFamily="2" charset="-79"/>
              </a:rPr>
              <a:t>Выполнил: Малкеров Г.А.</a:t>
            </a:r>
          </a:p>
          <a:p>
            <a:pPr lvl="0" algn="r" defTabSz="914400"/>
            <a:r>
              <a:rPr lang="ru-RU" dirty="0">
                <a:cs typeface="Aharoni" panose="02010803020104030203" pitchFamily="2" charset="-79"/>
              </a:rPr>
              <a:t>Студент группы ЗБ-ПИ19-2</a:t>
            </a:r>
          </a:p>
        </p:txBody>
      </p:sp>
    </p:spTree>
    <p:extLst>
      <p:ext uri="{BB962C8B-B14F-4D97-AF65-F5344CB8AC3E}">
        <p14:creationId xmlns:p14="http://schemas.microsoft.com/office/powerpoint/2010/main" val="262891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490" y="7283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последующем обстоятельное изучение </a:t>
            </a:r>
            <a:r>
              <a:rPr lang="ru-RU" dirty="0" err="1"/>
              <a:t>философско</a:t>
            </a:r>
            <a:r>
              <a:rPr lang="ru-RU" dirty="0"/>
              <a:t>– антропологических взглядов мыслителя может быть ценным в осмыслении современного человека: его сущности, смысла жизни, судьбы, предназначения, идеалов, ценностных приоритетов.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2663190"/>
            <a:ext cx="6107430" cy="3664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0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презентации были раскрыты такие вопросы, как:</a:t>
            </a:r>
          </a:p>
          <a:p>
            <a:r>
              <a:rPr lang="ru-RU" dirty="0"/>
              <a:t>Личности Эразм </a:t>
            </a:r>
            <a:r>
              <a:rPr lang="ru-RU" dirty="0" err="1"/>
              <a:t>Роттердамского</a:t>
            </a:r>
            <a:r>
              <a:rPr lang="ru-RU" dirty="0"/>
              <a:t> (1469-1536) и Мартина Лютера (1483 – 1546);</a:t>
            </a:r>
          </a:p>
          <a:p>
            <a:r>
              <a:rPr lang="ru-RU" dirty="0"/>
              <a:t>Возникший спор между Эразмом и Лютером, его суть, аргументы и кто оказался прав;</a:t>
            </a:r>
          </a:p>
          <a:p>
            <a:r>
              <a:rPr lang="ru-RU" dirty="0"/>
              <a:t>Личность М. Монтеня и его концепция гуманистического </a:t>
            </a:r>
            <a:r>
              <a:rPr lang="ru-RU" dirty="0" err="1"/>
              <a:t>инвивидуализма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25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1024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35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330" y="518159"/>
            <a:ext cx="3642360" cy="505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927197" y="5678924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Эразм </a:t>
            </a:r>
            <a:r>
              <a:rPr lang="ru-RU" dirty="0" err="1"/>
              <a:t>Роттердамский</a:t>
            </a:r>
            <a:r>
              <a:rPr lang="ru-RU" dirty="0"/>
              <a:t> (1469-1536)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20" y="518159"/>
            <a:ext cx="3393699" cy="505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173712" y="5709642"/>
            <a:ext cx="3152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/>
              <a:t>Мартин Лютер</a:t>
            </a:r>
            <a:r>
              <a:rPr lang="ru-RU" dirty="0"/>
              <a:t> (1483 – 1546)</a:t>
            </a:r>
            <a:r>
              <a:rPr lang="vi-VN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01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Спор между Эразмом и Лютером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Незадолго до спора Лютер начал отходить от концепции Эразма, повинуясь своей навязчивой идее с вытекающими из нее следствиями.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749868"/>
            <a:ext cx="5606415" cy="35812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22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Аргументы сторон: Эразм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Эразм говорит, что раз существует что-то, о чем Бог не хотел, чтобы мы знали, то нечего и пытаться проникнуть в эти тайны своим умом. Лютер считает, что все, что с нами делается, происходит по чистой необходимости, что свободной воле нет места.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4" y="3432809"/>
            <a:ext cx="4116705" cy="30438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6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Аргументы сторон: Лютер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Заявление Эразма о том, что не следует рассуждает о неоткрытом, Лютер тоже критикует. Он признает, что в Писании есть много мест для нас темных, но это не мешает знанию Писания в целом.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4" y="3221354"/>
            <a:ext cx="5892445" cy="33166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80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оказался прав в этом споре?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Скорее всего, победителя не было. Эразм с позиций разума пытался «критиковать» доктрину Лютера, воплотившую личный выстраданный опыт </a:t>
            </a:r>
            <a:r>
              <a:rPr lang="ru-RU" dirty="0" err="1"/>
              <a:t>богопознания</a:t>
            </a:r>
            <a:r>
              <a:rPr lang="ru-RU" dirty="0"/>
              <a:t>, а поэтому для Лютера окончательную и не поддающуюся никакому пересмотру.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3577590"/>
            <a:ext cx="5657850" cy="28841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64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1070" y="534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богобоязненном 16 веке богословские споры не волновали широкие массы, а рассудительность и аргументация «от ума» воспринимались как изъяны подлинной веры. Поэтому именно Лютер, страстно и агрессивно выражавший непосредственный опыт </a:t>
            </a:r>
            <a:r>
              <a:rPr lang="ru-RU" dirty="0" err="1"/>
              <a:t>богопознания</a:t>
            </a:r>
            <a:r>
              <a:rPr lang="ru-RU" dirty="0"/>
              <a:t>, стал выразителем мироощущения народных масс.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2919413"/>
            <a:ext cx="6381750" cy="3190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10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9640" y="865505"/>
            <a:ext cx="10515600" cy="4351338"/>
          </a:xfrm>
        </p:spPr>
        <p:txBody>
          <a:bodyPr/>
          <a:lstStyle/>
          <a:p>
            <a:pPr marL="0" indent="0" algn="r">
              <a:buNone/>
            </a:pPr>
            <a:r>
              <a:rPr lang="ru-RU" dirty="0" err="1"/>
              <a:t>М.Монтень</a:t>
            </a:r>
            <a:r>
              <a:rPr lang="ru-RU" dirty="0"/>
              <a:t>: «Другие творят человека; я же только рассказываю о нем и изображаю личность, отнюдь не являющуюся перлом творения».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48" y="2023110"/>
            <a:ext cx="3093134" cy="42176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391150" y="34588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Мишель Монтень (1533— 1592) — автор знаменитых «Опытов», мастера тонкого психологического анализа человеческой души.</a:t>
            </a:r>
          </a:p>
        </p:txBody>
      </p:sp>
    </p:spTree>
    <p:extLst>
      <p:ext uri="{BB962C8B-B14F-4D97-AF65-F5344CB8AC3E}">
        <p14:creationId xmlns:p14="http://schemas.microsoft.com/office/powerpoint/2010/main" val="245968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3920" y="7397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центре размышлений мыслителя – различные многогранные природные возможности человека, его переменчивое поведение и поступки.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40" y="1739264"/>
            <a:ext cx="5779770" cy="46960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9067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400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Западноевропейская философия эпохи Возрождения</vt:lpstr>
      <vt:lpstr>PowerPoint Presentation</vt:lpstr>
      <vt:lpstr>Спор между Эразмом и Лютером</vt:lpstr>
      <vt:lpstr>Аргументы сторон: Эразм</vt:lpstr>
      <vt:lpstr>Аргументы сторон: Лютер</vt:lpstr>
      <vt:lpstr>Кто оказался прав в этом споре?</vt:lpstr>
      <vt:lpstr>PowerPoint Presentation</vt:lpstr>
      <vt:lpstr>PowerPoint Presentation</vt:lpstr>
      <vt:lpstr>PowerPoint Presentation</vt:lpstr>
      <vt:lpstr>PowerPoint Presentation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Малкеров Геннадий Александрович</cp:lastModifiedBy>
  <cp:revision>6</cp:revision>
  <dcterms:created xsi:type="dcterms:W3CDTF">2021-04-14T06:25:05Z</dcterms:created>
  <dcterms:modified xsi:type="dcterms:W3CDTF">2021-05-16T16:12:42Z</dcterms:modified>
</cp:coreProperties>
</file>